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4" r:id="rId4"/>
    <p:sldId id="265" r:id="rId5"/>
    <p:sldId id="266" r:id="rId6"/>
    <p:sldId id="268" r:id="rId7"/>
    <p:sldId id="269" r:id="rId8"/>
    <p:sldId id="271" r:id="rId9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F209A-2B02-450D-A69A-B146968B4AD2}" v="1061" dt="2024-08-05T16:01:43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105" d="100"/>
          <a:sy n="105" d="100"/>
        </p:scale>
        <p:origin x="2580" y="96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QUIMBAYO CASTRO" userId="1bb90464e00ae32f" providerId="Windows Live" clId="Web-{1BBF209A-2B02-450D-A69A-B146968B4AD2}"/>
    <pc:docChg chg="modSld">
      <pc:chgData name="JULIAN QUIMBAYO CASTRO" userId="1bb90464e00ae32f" providerId="Windows Live" clId="Web-{1BBF209A-2B02-450D-A69A-B146968B4AD2}" dt="2024-08-05T16:01:43.480" v="546" actId="14100"/>
      <pc:docMkLst>
        <pc:docMk/>
      </pc:docMkLst>
      <pc:sldChg chg="addSp delSp modSp">
        <pc:chgData name="JULIAN QUIMBAYO CASTRO" userId="1bb90464e00ae32f" providerId="Windows Live" clId="Web-{1BBF209A-2B02-450D-A69A-B146968B4AD2}" dt="2024-08-05T16:01:43.480" v="546" actId="14100"/>
        <pc:sldMkLst>
          <pc:docMk/>
          <pc:sldMk cId="1799348469" sldId="258"/>
        </pc:sldMkLst>
        <pc:spChg chg="mod">
          <ac:chgData name="JULIAN QUIMBAYO CASTRO" userId="1bb90464e00ae32f" providerId="Windows Live" clId="Web-{1BBF209A-2B02-450D-A69A-B146968B4AD2}" dt="2024-08-05T15:27:36.998" v="29" actId="20577"/>
          <ac:spMkLst>
            <pc:docMk/>
            <pc:sldMk cId="1799348469" sldId="258"/>
            <ac:spMk id="4" creationId="{52B0D6B5-39C9-12BF-1223-B41AF2B55D6F}"/>
          </ac:spMkLst>
        </pc:spChg>
        <pc:picChg chg="add mod modCrop">
          <ac:chgData name="JULIAN QUIMBAYO CASTRO" userId="1bb90464e00ae32f" providerId="Windows Live" clId="Web-{1BBF209A-2B02-450D-A69A-B146968B4AD2}" dt="2024-08-05T16:01:43.480" v="546" actId="14100"/>
          <ac:picMkLst>
            <pc:docMk/>
            <pc:sldMk cId="1799348469" sldId="258"/>
            <ac:picMk id="2" creationId="{1B818CFC-DBD6-B727-2CAD-779EEE5A8897}"/>
          </ac:picMkLst>
        </pc:picChg>
        <pc:picChg chg="del">
          <ac:chgData name="JULIAN QUIMBAYO CASTRO" userId="1bb90464e00ae32f" providerId="Windows Live" clId="Web-{1BBF209A-2B02-450D-A69A-B146968B4AD2}" dt="2024-08-05T15:33:11.495" v="268"/>
          <ac:picMkLst>
            <pc:docMk/>
            <pc:sldMk cId="1799348469" sldId="258"/>
            <ac:picMk id="3" creationId="{AA0D7399-E2F9-54E1-6D3E-35152E16690C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57:54.295" v="531" actId="1076"/>
        <pc:sldMkLst>
          <pc:docMk/>
          <pc:sldMk cId="1860473838" sldId="263"/>
        </pc:sldMkLst>
        <pc:spChg chg="mod">
          <ac:chgData name="JULIAN QUIMBAYO CASTRO" userId="1bb90464e00ae32f" providerId="Windows Live" clId="Web-{1BBF209A-2B02-450D-A69A-B146968B4AD2}" dt="2024-08-05T15:57:43.108" v="527" actId="14100"/>
          <ac:spMkLst>
            <pc:docMk/>
            <pc:sldMk cId="1860473838" sldId="263"/>
            <ac:spMk id="4" creationId="{2399FAFB-0ED2-4A25-24F4-B6FEBA8BA85B}"/>
          </ac:spMkLst>
        </pc:spChg>
        <pc:picChg chg="add mod">
          <ac:chgData name="JULIAN QUIMBAYO CASTRO" userId="1bb90464e00ae32f" providerId="Windows Live" clId="Web-{1BBF209A-2B02-450D-A69A-B146968B4AD2}" dt="2024-08-05T15:57:54.295" v="531" actId="1076"/>
          <ac:picMkLst>
            <pc:docMk/>
            <pc:sldMk cId="1860473838" sldId="263"/>
            <ac:picMk id="3" creationId="{44DCA138-01C5-D955-4417-C53414E26F0C}"/>
          </ac:picMkLst>
        </pc:picChg>
        <pc:picChg chg="del">
          <ac:chgData name="JULIAN QUIMBAYO CASTRO" userId="1bb90464e00ae32f" providerId="Windows Live" clId="Web-{1BBF209A-2B02-450D-A69A-B146968B4AD2}" dt="2024-08-05T15:29:38.372" v="38"/>
          <ac:picMkLst>
            <pc:docMk/>
            <pc:sldMk cId="1860473838" sldId="263"/>
            <ac:picMk id="5122" creationId="{FF656A6F-E658-3647-59ED-2E8455EC8726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58:35.841" v="538" actId="14100"/>
        <pc:sldMkLst>
          <pc:docMk/>
          <pc:sldMk cId="666039494" sldId="264"/>
        </pc:sldMkLst>
        <pc:spChg chg="mod">
          <ac:chgData name="JULIAN QUIMBAYO CASTRO" userId="1bb90464e00ae32f" providerId="Windows Live" clId="Web-{1BBF209A-2B02-450D-A69A-B146968B4AD2}" dt="2024-08-05T15:58:20.763" v="533" actId="1076"/>
          <ac:spMkLst>
            <pc:docMk/>
            <pc:sldMk cId="666039494" sldId="264"/>
            <ac:spMk id="4" creationId="{2399FAFB-0ED2-4A25-24F4-B6FEBA8BA85B}"/>
          </ac:spMkLst>
        </pc:spChg>
        <pc:picChg chg="add mod">
          <ac:chgData name="JULIAN QUIMBAYO CASTRO" userId="1bb90464e00ae32f" providerId="Windows Live" clId="Web-{1BBF209A-2B02-450D-A69A-B146968B4AD2}" dt="2024-08-05T15:58:35.841" v="538" actId="14100"/>
          <ac:picMkLst>
            <pc:docMk/>
            <pc:sldMk cId="666039494" sldId="264"/>
            <ac:picMk id="3" creationId="{4C49FC6E-41EA-C38B-EB31-43F48F7E97A9}"/>
          </ac:picMkLst>
        </pc:picChg>
        <pc:picChg chg="del">
          <ac:chgData name="JULIAN QUIMBAYO CASTRO" userId="1bb90464e00ae32f" providerId="Windows Live" clId="Web-{1BBF209A-2B02-450D-A69A-B146968B4AD2}" dt="2024-08-05T15:29:41.653" v="39"/>
          <ac:picMkLst>
            <pc:docMk/>
            <pc:sldMk cId="666039494" sldId="264"/>
            <ac:picMk id="4098" creationId="{39F54453-FD76-DF3D-A19C-CB2B39D62433}"/>
          </ac:picMkLst>
        </pc:picChg>
      </pc:sldChg>
      <pc:sldChg chg="modSp">
        <pc:chgData name="JULIAN QUIMBAYO CASTRO" userId="1bb90464e00ae32f" providerId="Windows Live" clId="Web-{1BBF209A-2B02-450D-A69A-B146968B4AD2}" dt="2024-08-05T15:41:28.397" v="488" actId="20577"/>
        <pc:sldMkLst>
          <pc:docMk/>
          <pc:sldMk cId="576323712" sldId="265"/>
        </pc:sldMkLst>
        <pc:spChg chg="mod">
          <ac:chgData name="JULIAN QUIMBAYO CASTRO" userId="1bb90464e00ae32f" providerId="Windows Live" clId="Web-{1BBF209A-2B02-450D-A69A-B146968B4AD2}" dt="2024-08-05T15:30:24.356" v="54" actId="20577"/>
          <ac:spMkLst>
            <pc:docMk/>
            <pc:sldMk cId="576323712" sldId="265"/>
            <ac:spMk id="4" creationId="{2399FAFB-0ED2-4A25-24F4-B6FEBA8BA85B}"/>
          </ac:spMkLst>
        </pc:spChg>
        <pc:spChg chg="mod">
          <ac:chgData name="JULIAN QUIMBAYO CASTRO" userId="1bb90464e00ae32f" providerId="Windows Live" clId="Web-{1BBF209A-2B02-450D-A69A-B146968B4AD2}" dt="2024-08-05T15:41:28.397" v="488" actId="20577"/>
          <ac:spMkLst>
            <pc:docMk/>
            <pc:sldMk cId="576323712" sldId="265"/>
            <ac:spMk id="5" creationId="{62C151B2-228A-0F1E-969B-8080FEFFDE11}"/>
          </ac:spMkLst>
        </pc:spChg>
      </pc:sldChg>
      <pc:sldChg chg="delSp modSp">
        <pc:chgData name="JULIAN QUIMBAYO CASTRO" userId="1bb90464e00ae32f" providerId="Windows Live" clId="Web-{1BBF209A-2B02-450D-A69A-B146968B4AD2}" dt="2024-08-05T15:56:54.561" v="526" actId="20577"/>
        <pc:sldMkLst>
          <pc:docMk/>
          <pc:sldMk cId="1857284823" sldId="266"/>
        </pc:sldMkLst>
        <pc:spChg chg="mod">
          <ac:chgData name="JULIAN QUIMBAYO CASTRO" userId="1bb90464e00ae32f" providerId="Windows Live" clId="Web-{1BBF209A-2B02-450D-A69A-B146968B4AD2}" dt="2024-08-05T15:56:39.296" v="520" actId="20577"/>
          <ac:spMkLst>
            <pc:docMk/>
            <pc:sldMk cId="1857284823" sldId="266"/>
            <ac:spMk id="24" creationId="{DDA4E63F-3303-C975-8BBC-BEC491F98377}"/>
          </ac:spMkLst>
        </pc:spChg>
        <pc:spChg chg="mod">
          <ac:chgData name="JULIAN QUIMBAYO CASTRO" userId="1bb90464e00ae32f" providerId="Windows Live" clId="Web-{1BBF209A-2B02-450D-A69A-B146968B4AD2}" dt="2024-08-05T15:56:54.561" v="526" actId="20577"/>
          <ac:spMkLst>
            <pc:docMk/>
            <pc:sldMk cId="1857284823" sldId="266"/>
            <ac:spMk id="55" creationId="{F988FCE3-BB69-11F2-32F6-3D51E36DD4AD}"/>
          </ac:spMkLst>
        </pc:spChg>
        <pc:picChg chg="del">
          <ac:chgData name="JULIAN QUIMBAYO CASTRO" userId="1bb90464e00ae32f" providerId="Windows Live" clId="Web-{1BBF209A-2B02-450D-A69A-B146968B4AD2}" dt="2024-08-05T15:41:39.756" v="489"/>
          <ac:picMkLst>
            <pc:docMk/>
            <pc:sldMk cId="1857284823" sldId="266"/>
            <ac:picMk id="1026" creationId="{BE770DD7-2BE1-4303-2D47-9EFDE7627B03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44:51.817" v="507" actId="1076"/>
        <pc:sldMkLst>
          <pc:docMk/>
          <pc:sldMk cId="2048858819" sldId="267"/>
        </pc:sldMkLst>
        <pc:spChg chg="add mod">
          <ac:chgData name="JULIAN QUIMBAYO CASTRO" userId="1bb90464e00ae32f" providerId="Windows Live" clId="Web-{1BBF209A-2B02-450D-A69A-B146968B4AD2}" dt="2024-08-05T15:44:27.802" v="502" actId="20577"/>
          <ac:spMkLst>
            <pc:docMk/>
            <pc:sldMk cId="2048858819" sldId="267"/>
            <ac:spMk id="4" creationId="{D0CA3997-1890-213F-25F6-7197BB109EE1}"/>
          </ac:spMkLst>
        </pc:spChg>
        <pc:picChg chg="add mod">
          <ac:chgData name="JULIAN QUIMBAYO CASTRO" userId="1bb90464e00ae32f" providerId="Windows Live" clId="Web-{1BBF209A-2B02-450D-A69A-B146968B4AD2}" dt="2024-08-05T15:44:11.755" v="495" actId="1076"/>
          <ac:picMkLst>
            <pc:docMk/>
            <pc:sldMk cId="2048858819" sldId="267"/>
            <ac:picMk id="3" creationId="{6BE39185-D81F-3586-5FD7-2179681EEF84}"/>
          </ac:picMkLst>
        </pc:picChg>
        <pc:picChg chg="mod">
          <ac:chgData name="JULIAN QUIMBAYO CASTRO" userId="1bb90464e00ae32f" providerId="Windows Live" clId="Web-{1BBF209A-2B02-450D-A69A-B146968B4AD2}" dt="2024-08-05T15:44:31.458" v="503" actId="1076"/>
          <ac:picMkLst>
            <pc:docMk/>
            <pc:sldMk cId="2048858819" sldId="267"/>
            <ac:picMk id="5" creationId="{22C3C8B3-912B-F6F8-A68E-1AE4531C52B0}"/>
          </ac:picMkLst>
        </pc:picChg>
        <pc:picChg chg="add mod">
          <ac:chgData name="JULIAN QUIMBAYO CASTRO" userId="1bb90464e00ae32f" providerId="Windows Live" clId="Web-{1BBF209A-2B02-450D-A69A-B146968B4AD2}" dt="2024-08-05T15:44:51.817" v="507" actId="1076"/>
          <ac:picMkLst>
            <pc:docMk/>
            <pc:sldMk cId="2048858819" sldId="267"/>
            <ac:picMk id="6" creationId="{BD541166-AA8B-11B7-9E55-C2527C3643CB}"/>
          </ac:picMkLst>
        </pc:picChg>
        <pc:picChg chg="del">
          <ac:chgData name="JULIAN QUIMBAYO CASTRO" userId="1bb90464e00ae32f" providerId="Windows Live" clId="Web-{1BBF209A-2B02-450D-A69A-B146968B4AD2}" dt="2024-08-05T15:44:00.693" v="490"/>
          <ac:picMkLst>
            <pc:docMk/>
            <pc:sldMk cId="2048858819" sldId="267"/>
            <ac:picMk id="2050" creationId="{76959828-6A7C-4525-3EBF-EC8FF8989E97}"/>
          </ac:picMkLst>
        </pc:picChg>
        <pc:picChg chg="del">
          <ac:chgData name="JULIAN QUIMBAYO CASTRO" userId="1bb90464e00ae32f" providerId="Windows Live" clId="Web-{1BBF209A-2B02-450D-A69A-B146968B4AD2}" dt="2024-08-05T15:44:04.099" v="492"/>
          <ac:picMkLst>
            <pc:docMk/>
            <pc:sldMk cId="2048858819" sldId="267"/>
            <ac:picMk id="2052" creationId="{1C63059A-30AE-054F-4C74-C01D3FF9B2DC}"/>
          </ac:picMkLst>
        </pc:picChg>
        <pc:picChg chg="del">
          <ac:chgData name="JULIAN QUIMBAYO CASTRO" userId="1bb90464e00ae32f" providerId="Windows Live" clId="Web-{1BBF209A-2B02-450D-A69A-B146968B4AD2}" dt="2024-08-05T15:44:03.333" v="491"/>
          <ac:picMkLst>
            <pc:docMk/>
            <pc:sldMk cId="2048858819" sldId="267"/>
            <ac:picMk id="2054" creationId="{879F4D28-5CC2-C2B6-FA16-FCBAB8BEF477}"/>
          </ac:picMkLst>
        </pc:picChg>
      </pc:sldChg>
      <pc:sldChg chg="addSp delSp modSp">
        <pc:chgData name="JULIAN QUIMBAYO CASTRO" userId="1bb90464e00ae32f" providerId="Windows Live" clId="Web-{1BBF209A-2B02-450D-A69A-B146968B4AD2}" dt="2024-08-05T15:56:15.999" v="513" actId="1076"/>
        <pc:sldMkLst>
          <pc:docMk/>
          <pc:sldMk cId="774635298" sldId="270"/>
        </pc:sldMkLst>
        <pc:picChg chg="add mod">
          <ac:chgData name="JULIAN QUIMBAYO CASTRO" userId="1bb90464e00ae32f" providerId="Windows Live" clId="Web-{1BBF209A-2B02-450D-A69A-B146968B4AD2}" dt="2024-08-05T15:56:14.296" v="512" actId="1076"/>
          <ac:picMkLst>
            <pc:docMk/>
            <pc:sldMk cId="774635298" sldId="270"/>
            <ac:picMk id="3" creationId="{50F302C5-5696-48E8-4869-047A6072E55E}"/>
          </ac:picMkLst>
        </pc:picChg>
        <pc:picChg chg="del">
          <ac:chgData name="JULIAN QUIMBAYO CASTRO" userId="1bb90464e00ae32f" providerId="Windows Live" clId="Web-{1BBF209A-2B02-450D-A69A-B146968B4AD2}" dt="2024-08-05T15:45:19.223" v="508"/>
          <ac:picMkLst>
            <pc:docMk/>
            <pc:sldMk cId="774635298" sldId="270"/>
            <ac:picMk id="6" creationId="{FDC935C2-8B2E-D615-D1FA-DD9946398F62}"/>
          </ac:picMkLst>
        </pc:picChg>
        <pc:picChg chg="mod">
          <ac:chgData name="JULIAN QUIMBAYO CASTRO" userId="1bb90464e00ae32f" providerId="Windows Live" clId="Web-{1BBF209A-2B02-450D-A69A-B146968B4AD2}" dt="2024-08-05T15:56:15.999" v="513" actId="1076"/>
          <ac:picMkLst>
            <pc:docMk/>
            <pc:sldMk cId="774635298" sldId="270"/>
            <ac:picMk id="7" creationId="{9C7439E4-DB7A-897E-3CB3-2F7F8134592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08/08/2024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08/08/2024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08/08/2024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08/08/2024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08/08/2024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08/08/2024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08/08/2024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08/08/2024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08/08/2024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-corhuila/base-datos-i-2024-b.g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julian.quimbayo@corhuila.edu.c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2B0D6B5-39C9-12BF-1223-B41AF2B55D6F}"/>
              </a:ext>
            </a:extLst>
          </p:cNvPr>
          <p:cNvSpPr txBox="1"/>
          <p:nvPr/>
        </p:nvSpPr>
        <p:spPr>
          <a:xfrm>
            <a:off x="439838" y="706056"/>
            <a:ext cx="4109013" cy="38472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cs typeface="Calibri"/>
              </a:rPr>
              <a:t>Bases de Datos I</a:t>
            </a:r>
          </a:p>
          <a:p>
            <a:pPr algn="ctr"/>
            <a:endParaRPr lang="es-CO" sz="2800" b="1" dirty="0">
              <a:solidFill>
                <a:schemeClr val="bg1"/>
              </a:solidFill>
            </a:endParaRPr>
          </a:p>
          <a:p>
            <a:pPr algn="ctr"/>
            <a:endParaRPr lang="es-CO" sz="2800" b="1" dirty="0">
              <a:solidFill>
                <a:schemeClr val="bg1"/>
              </a:solidFill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</a:rPr>
              <a:t>Acuerdo Pedagógico</a:t>
            </a:r>
          </a:p>
          <a:p>
            <a:pPr algn="ctr"/>
            <a:r>
              <a:rPr lang="es-CO" sz="2000" b="1" dirty="0" err="1">
                <a:solidFill>
                  <a:schemeClr val="bg1"/>
                </a:solidFill>
              </a:rPr>
              <a:t>Pedagogical</a:t>
            </a:r>
            <a:r>
              <a:rPr lang="es-CO" sz="2000" b="1" dirty="0">
                <a:solidFill>
                  <a:schemeClr val="bg1"/>
                </a:solidFill>
              </a:rPr>
              <a:t> </a:t>
            </a:r>
            <a:r>
              <a:rPr lang="es-CO" sz="2000" b="1" dirty="0" err="1">
                <a:solidFill>
                  <a:schemeClr val="bg1"/>
                </a:solidFill>
              </a:rPr>
              <a:t>Agreement</a:t>
            </a:r>
            <a:endParaRPr lang="es-CO" sz="2000" b="1" dirty="0">
              <a:solidFill>
                <a:schemeClr val="bg1"/>
              </a:solidFill>
            </a:endParaRPr>
          </a:p>
          <a:p>
            <a:pPr algn="ctr"/>
            <a:endParaRPr lang="es-CO" sz="2800" b="1" dirty="0">
              <a:solidFill>
                <a:schemeClr val="bg1"/>
              </a:solidFill>
            </a:endParaRPr>
          </a:p>
          <a:p>
            <a:pPr algn="ctr"/>
            <a:endParaRPr lang="es-CO" sz="2800" b="1" dirty="0">
              <a:solidFill>
                <a:schemeClr val="bg1"/>
              </a:solidFill>
            </a:endParaRPr>
          </a:p>
          <a:p>
            <a:pPr algn="ctr"/>
            <a:r>
              <a:rPr lang="es-CO" sz="2800" b="1" dirty="0">
                <a:solidFill>
                  <a:schemeClr val="bg1"/>
                </a:solidFill>
              </a:rPr>
              <a:t>Ing. Jesús Ariel González Bonilla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818CFC-DBD6-B727-2CAD-779EEE5A88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617" b="-160"/>
          <a:stretch/>
        </p:blipFill>
        <p:spPr>
          <a:xfrm>
            <a:off x="5131594" y="-15723"/>
            <a:ext cx="7091492" cy="68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7033B3-7F62-4FA6-A164-5EFE2DDF5768}"/>
              </a:ext>
            </a:extLst>
          </p:cNvPr>
          <p:cNvSpPr txBox="1"/>
          <p:nvPr/>
        </p:nvSpPr>
        <p:spPr>
          <a:xfrm>
            <a:off x="3229336" y="229868"/>
            <a:ext cx="4143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Justificación de la Asignatura</a:t>
            </a:r>
          </a:p>
          <a:p>
            <a:pPr algn="ctr"/>
            <a:r>
              <a:rPr lang="es-CO" sz="2000" b="1" dirty="0" err="1">
                <a:solidFill>
                  <a:schemeClr val="accent1"/>
                </a:solidFill>
              </a:rPr>
              <a:t>Subject</a:t>
            </a:r>
            <a:r>
              <a:rPr lang="es-CO" sz="2000" b="1" dirty="0">
                <a:solidFill>
                  <a:schemeClr val="accent1"/>
                </a:solidFill>
              </a:rPr>
              <a:t> </a:t>
            </a:r>
            <a:r>
              <a:rPr lang="es-CO" sz="2000" b="1" dirty="0" err="1">
                <a:solidFill>
                  <a:schemeClr val="accent1"/>
                </a:solidFill>
              </a:rPr>
              <a:t>Justification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9FAFB-0ED2-4A25-24F4-B6FEBA8BA85B}"/>
              </a:ext>
            </a:extLst>
          </p:cNvPr>
          <p:cNvSpPr txBox="1"/>
          <p:nvPr/>
        </p:nvSpPr>
        <p:spPr>
          <a:xfrm>
            <a:off x="381281" y="1715652"/>
            <a:ext cx="5135024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El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curso de Bases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Datos I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es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fundamental en el programa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Ingeniería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Sistemas, proporcionando conocimientos esenciales sobre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la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gestión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y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manipulación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datos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a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través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DBMS como MySQL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y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MariaDB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.  En un entorno donde los datos son cruciales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para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la toma de decisiones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y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funcionamiento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las organizaciones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,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esta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asignatura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capacita a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los estudiantes en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el diseño, operación y administración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bases de datos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, preparando profesionales capaces de implementar soluciones robustas y escalables, incrementando su empleabilidad y preparación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 para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el mercado laboral actual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.</a:t>
            </a:r>
            <a:endParaRPr lang="es-ES" sz="1800" dirty="0">
              <a:solidFill>
                <a:srgbClr val="000000"/>
              </a:solidFill>
              <a:highlight>
                <a:srgbClr val="FFFFFF"/>
              </a:highlight>
              <a:latin typeface="Calibri"/>
              <a:cs typeface="Calibri"/>
            </a:endParaRPr>
          </a:p>
          <a:p>
            <a:pPr algn="just"/>
            <a:endParaRPr lang="es-ES" sz="1800" dirty="0">
              <a:solidFill>
                <a:srgbClr val="000000"/>
              </a:solidFill>
              <a:highlight>
                <a:srgbClr val="FFFFFF"/>
              </a:highlight>
              <a:latin typeface="Calibri"/>
              <a:cs typeface="Calibri"/>
            </a:endParaRPr>
          </a:p>
          <a:p>
            <a:pPr algn="just"/>
            <a:endParaRPr lang="es-E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  <a:cs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C2CD46-E38A-0C6E-4552-597F2DDE01E9}"/>
              </a:ext>
            </a:extLst>
          </p:cNvPr>
          <p:cNvSpPr txBox="1"/>
          <p:nvPr/>
        </p:nvSpPr>
        <p:spPr>
          <a:xfrm>
            <a:off x="5913362" y="5150748"/>
            <a:ext cx="1679167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Fuente: IA -GPT</a:t>
            </a:r>
            <a:endParaRPr lang="es-ES" sz="105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  <a:cs typeface="Calibri"/>
            </a:endParaRPr>
          </a:p>
        </p:txBody>
      </p:sp>
      <p:pic>
        <p:nvPicPr>
          <p:cNvPr id="10" name="Imagen 9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9E2C2AD9-93B1-1D1F-7976-AEB32147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152" y="1783079"/>
            <a:ext cx="3291841" cy="329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7033B3-7F62-4FA6-A164-5EFE2DDF5768}"/>
              </a:ext>
            </a:extLst>
          </p:cNvPr>
          <p:cNvSpPr txBox="1"/>
          <p:nvPr/>
        </p:nvSpPr>
        <p:spPr>
          <a:xfrm>
            <a:off x="3229336" y="229868"/>
            <a:ext cx="4143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Objetivo General</a:t>
            </a:r>
          </a:p>
          <a:p>
            <a:pPr algn="ctr"/>
            <a:r>
              <a:rPr lang="es-CO" sz="2000" b="1" dirty="0">
                <a:solidFill>
                  <a:schemeClr val="accent1"/>
                </a:solidFill>
              </a:rPr>
              <a:t>General </a:t>
            </a:r>
            <a:r>
              <a:rPr lang="es-CO" sz="2000" b="1" dirty="0" err="1">
                <a:solidFill>
                  <a:schemeClr val="accent1"/>
                </a:solidFill>
              </a:rPr>
              <a:t>Objective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9FAFB-0ED2-4A25-24F4-B6FEBA8BA85B}"/>
              </a:ext>
            </a:extLst>
          </p:cNvPr>
          <p:cNvSpPr txBox="1"/>
          <p:nvPr/>
        </p:nvSpPr>
        <p:spPr>
          <a:xfrm>
            <a:off x="218814" y="1091279"/>
            <a:ext cx="6648801" cy="55501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Formar a los estudiantes en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el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diseño, manejo y administración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bases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datos, proporcionándoles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una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comprensión profunda de los conceptos y técnicas necesarios para desarrollar soluciones eficientes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y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escalables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.</a:t>
            </a:r>
            <a:endParaRPr lang="es-ES" sz="1800" dirty="0">
              <a:solidFill>
                <a:srgbClr val="000000"/>
              </a:solidFill>
              <a:highlight>
                <a:srgbClr val="FFFFFF"/>
              </a:highlight>
              <a:latin typeface="Calibri"/>
              <a:cs typeface="Calibri"/>
            </a:endParaRPr>
          </a:p>
          <a:p>
            <a:pPr algn="just"/>
            <a:endParaRPr lang="es-E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  <a:cs typeface="Calibri"/>
            </a:endParaRPr>
          </a:p>
          <a:p>
            <a:pPr algn="just" rtl="0" fontAlgn="base"/>
            <a:endParaRPr lang="es-ES" sz="180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fontAlgn="base"/>
            <a:r>
              <a:rPr lang="es-ES" sz="2400" b="1" dirty="0"/>
              <a:t>Objetivos Específicos</a:t>
            </a:r>
          </a:p>
          <a:p>
            <a:pPr fontAlgn="base"/>
            <a:r>
              <a:rPr lang="es-ES" sz="2000" b="1" dirty="0" err="1">
                <a:solidFill>
                  <a:schemeClr val="accent1"/>
                </a:solidFill>
              </a:rPr>
              <a:t>Specific</a:t>
            </a:r>
            <a:r>
              <a:rPr lang="es-ES" sz="2000" b="1" dirty="0">
                <a:solidFill>
                  <a:schemeClr val="accent1"/>
                </a:solidFill>
              </a:rPr>
              <a:t> </a:t>
            </a:r>
            <a:r>
              <a:rPr lang="es-ES" sz="2000" b="1" dirty="0" err="1">
                <a:solidFill>
                  <a:schemeClr val="accent1"/>
                </a:solidFill>
              </a:rPr>
              <a:t>Objectives</a:t>
            </a:r>
            <a:endParaRPr lang="es-ES" sz="2000" b="1" dirty="0">
              <a:solidFill>
                <a:schemeClr val="accent1"/>
              </a:solidFill>
            </a:endParaRPr>
          </a:p>
          <a:p>
            <a:pPr algn="just" rtl="0" fontAlgn="base"/>
            <a:endParaRPr lang="es-ES" sz="180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Enseñar la instalación, configuración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y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optimización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entornos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trabajo con MySQL y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MariaDB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 en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diferentes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sistemas operativos.</a:t>
            </a:r>
            <a:endParaRPr lang="es-E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Desarrollar habilidades en los estudiantes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para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diseñar modelos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bases de datos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eficientes, utilizando técnicas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modelado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datos conceptuales, lógicos y físicos.</a:t>
            </a:r>
            <a:endParaRPr lang="es-ES" sz="18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/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Proveer conocimientos avanzados sobre el uso de consultas SQL, procedimientos almacenados, transacciones, </a:t>
            </a:r>
            <a:r>
              <a:rPr lang="es-ES" sz="1800" dirty="0" err="1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triggers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 y eventos, asegurando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la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integridad y eficiencia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en la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cs typeface="Calibri"/>
              </a:rPr>
              <a:t>manipulación de datos.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Picture 2" descr="Cuando te despidieron, pero aun asi preguntas si pudieron recuperar la base  de datos que borraste. - iFunny Brazil">
            <a:extLst>
              <a:ext uri="{FF2B5EF4-FFF2-40B4-BE49-F238E27FC236}">
                <a16:creationId xmlns:a16="http://schemas.microsoft.com/office/drawing/2014/main" id="{4C49FC6E-41EA-C38B-EB31-43F48F7E9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089" y="1769237"/>
            <a:ext cx="5303565" cy="390551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3E67D10-891C-1D06-36DD-DB2EBE1B3B03}"/>
              </a:ext>
            </a:extLst>
          </p:cNvPr>
          <p:cNvSpPr txBox="1"/>
          <p:nvPr/>
        </p:nvSpPr>
        <p:spPr>
          <a:xfrm>
            <a:off x="6867615" y="5766721"/>
            <a:ext cx="1679167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/>
                <a:cs typeface="Calibri"/>
              </a:rPr>
              <a:t>Fuente: Google</a:t>
            </a:r>
            <a:endParaRPr lang="es-ES" sz="105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6039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7033B3-7F62-4FA6-A164-5EFE2DDF5768}"/>
              </a:ext>
            </a:extLst>
          </p:cNvPr>
          <p:cNvSpPr txBox="1"/>
          <p:nvPr/>
        </p:nvSpPr>
        <p:spPr>
          <a:xfrm>
            <a:off x="3229336" y="229868"/>
            <a:ext cx="4143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Resultado de Aprendizaje</a:t>
            </a:r>
          </a:p>
          <a:p>
            <a:pPr algn="ctr"/>
            <a:r>
              <a:rPr lang="es-CO" sz="2000" b="1" dirty="0">
                <a:solidFill>
                  <a:schemeClr val="accent1"/>
                </a:solidFill>
              </a:rPr>
              <a:t>Learning </a:t>
            </a:r>
            <a:r>
              <a:rPr lang="es-CO" sz="2000" b="1" dirty="0" err="1">
                <a:solidFill>
                  <a:schemeClr val="accent1"/>
                </a:solidFill>
              </a:rPr>
              <a:t>Outcome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99FAFB-0ED2-4A25-24F4-B6FEBA8BA85B}"/>
              </a:ext>
            </a:extLst>
          </p:cNvPr>
          <p:cNvSpPr txBox="1"/>
          <p:nvPr/>
        </p:nvSpPr>
        <p:spPr>
          <a:xfrm>
            <a:off x="523754" y="1401608"/>
            <a:ext cx="932630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Aplica conocimientos sobre diseño y construcción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+mn-lt"/>
                <a:cs typeface="+mn-lt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bases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+mn-lt"/>
                <a:cs typeface="+mn-lt"/>
              </a:rPr>
              <a:t>de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datos </a:t>
            </a:r>
            <a:r>
              <a:rPr lang="es-E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ea typeface="+mn-lt"/>
                <a:cs typeface="+mn-lt"/>
              </a:rPr>
              <a:t>para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ea typeface="+mn-lt"/>
                <a:cs typeface="+mn-lt"/>
              </a:rPr>
              <a:t>resolver problemas reales en diversos contextos profesionales, mejorando la eficiencia y seguridad en la información.</a:t>
            </a:r>
          </a:p>
          <a:p>
            <a:pPr algn="just"/>
            <a:endParaRPr lang="es-ES" sz="1800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49D261-CE52-ED5F-1DF1-DAABF021A13F}"/>
              </a:ext>
            </a:extLst>
          </p:cNvPr>
          <p:cNvSpPr txBox="1"/>
          <p:nvPr/>
        </p:nvSpPr>
        <p:spPr>
          <a:xfrm>
            <a:off x="3229336" y="2292091"/>
            <a:ext cx="4143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Temas Principales</a:t>
            </a:r>
          </a:p>
          <a:p>
            <a:pPr algn="ctr"/>
            <a:r>
              <a:rPr lang="es-CO" sz="2000" b="1" dirty="0" err="1">
                <a:solidFill>
                  <a:schemeClr val="accent1"/>
                </a:solidFill>
              </a:rPr>
              <a:t>Main</a:t>
            </a:r>
            <a:r>
              <a:rPr lang="es-CO" sz="2000" b="1" dirty="0">
                <a:solidFill>
                  <a:schemeClr val="accent1"/>
                </a:solidFill>
              </a:rPr>
              <a:t> </a:t>
            </a:r>
            <a:r>
              <a:rPr lang="es-CO" sz="2000" b="1" dirty="0" err="1">
                <a:solidFill>
                  <a:schemeClr val="accent1"/>
                </a:solidFill>
              </a:rPr>
              <a:t>Topics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C151B2-228A-0F1E-969B-8080FEFFDE11}"/>
              </a:ext>
            </a:extLst>
          </p:cNvPr>
          <p:cNvSpPr txBox="1"/>
          <p:nvPr/>
        </p:nvSpPr>
        <p:spPr>
          <a:xfrm>
            <a:off x="715587" y="3342994"/>
            <a:ext cx="9696692" cy="1477328"/>
          </a:xfrm>
          <a:prstGeom prst="rect">
            <a:avLst/>
          </a:prstGeom>
          <a:noFill/>
        </p:spPr>
        <p:txBody>
          <a:bodyPr wrap="square" lIns="91440" tIns="45720" rIns="91440" bIns="45720" numCol="2" anchor="t">
            <a:spAutoFit/>
          </a:bodyPr>
          <a:lstStyle/>
          <a:p>
            <a:pPr marL="342900" indent="-342900" algn="just"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alibri"/>
              </a:rPr>
              <a:t>Unidad 0: Acuerdo Pedagógico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alibri"/>
              </a:rPr>
              <a:t>Unidad 1: Introducción y Fundamentos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alibri"/>
              </a:rPr>
              <a:t>Unidad 2: Modelado de Datos</a:t>
            </a:r>
          </a:p>
          <a:p>
            <a:pPr marL="342900" indent="-342900" algn="just">
              <a:buAutoNum type="arabicPeriod"/>
            </a:pPr>
            <a:r>
              <a:rPr lang="es-ES" sz="180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alibri"/>
              </a:rPr>
              <a:t>Unidad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alibri"/>
              </a:rPr>
              <a:t>3: Operaciones Básicas en SQL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alibri"/>
              </a:rPr>
              <a:t>Unidad 4: Administración de Bases de Datos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alibri"/>
              </a:rPr>
              <a:t>Unidad 5: Funciones y Procedimientos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alibri"/>
              </a:rPr>
              <a:t>Unidad 6: Manejo Avanzado de SQL</a:t>
            </a:r>
          </a:p>
          <a:p>
            <a:pPr marL="342900" indent="-342900" algn="just"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cs typeface="Calibri"/>
              </a:rPr>
              <a:t>Unidad 7: Herramientas y Optimización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alibri"/>
            </a:endParaRPr>
          </a:p>
          <a:p>
            <a:pPr marL="342900" indent="-342900" algn="just">
              <a:buAutoNum type="arabicPeriod"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32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7033B3-7F62-4FA6-A164-5EFE2DDF5768}"/>
              </a:ext>
            </a:extLst>
          </p:cNvPr>
          <p:cNvSpPr txBox="1"/>
          <p:nvPr/>
        </p:nvSpPr>
        <p:spPr>
          <a:xfrm>
            <a:off x="3229336" y="229868"/>
            <a:ext cx="4143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Estrategia de Evaluación</a:t>
            </a:r>
          </a:p>
          <a:p>
            <a:pPr algn="ctr"/>
            <a:r>
              <a:rPr lang="es-CO" sz="2000" b="1" dirty="0" err="1">
                <a:solidFill>
                  <a:schemeClr val="accent1"/>
                </a:solidFill>
              </a:rPr>
              <a:t>Evaluation</a:t>
            </a:r>
            <a:r>
              <a:rPr lang="es-CO" sz="2000" b="1" dirty="0">
                <a:solidFill>
                  <a:schemeClr val="accent1"/>
                </a:solidFill>
              </a:rPr>
              <a:t> </a:t>
            </a:r>
            <a:r>
              <a:rPr lang="es-CO" sz="2000" b="1" dirty="0" err="1">
                <a:solidFill>
                  <a:schemeClr val="accent1"/>
                </a:solidFill>
              </a:rPr>
              <a:t>Strategy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1CE72912-EEBC-97B4-9AC6-148FD1F3D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626573"/>
              </p:ext>
            </p:extLst>
          </p:nvPr>
        </p:nvGraphicFramePr>
        <p:xfrm>
          <a:off x="960120" y="1342542"/>
          <a:ext cx="8929116" cy="4544994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252728">
                  <a:extLst>
                    <a:ext uri="{9D8B030D-6E8A-4147-A177-3AD203B41FA5}">
                      <a16:colId xmlns:a16="http://schemas.microsoft.com/office/drawing/2014/main" val="415285861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06350683"/>
                    </a:ext>
                  </a:extLst>
                </a:gridCol>
                <a:gridCol w="992124">
                  <a:extLst>
                    <a:ext uri="{9D8B030D-6E8A-4147-A177-3AD203B41FA5}">
                      <a16:colId xmlns:a16="http://schemas.microsoft.com/office/drawing/2014/main" val="4086622674"/>
                    </a:ext>
                  </a:extLst>
                </a:gridCol>
                <a:gridCol w="992124">
                  <a:extLst>
                    <a:ext uri="{9D8B030D-6E8A-4147-A177-3AD203B41FA5}">
                      <a16:colId xmlns:a16="http://schemas.microsoft.com/office/drawing/2014/main" val="1437366494"/>
                    </a:ext>
                  </a:extLst>
                </a:gridCol>
                <a:gridCol w="992124">
                  <a:extLst>
                    <a:ext uri="{9D8B030D-6E8A-4147-A177-3AD203B41FA5}">
                      <a16:colId xmlns:a16="http://schemas.microsoft.com/office/drawing/2014/main" val="3086146201"/>
                    </a:ext>
                  </a:extLst>
                </a:gridCol>
                <a:gridCol w="992124">
                  <a:extLst>
                    <a:ext uri="{9D8B030D-6E8A-4147-A177-3AD203B41FA5}">
                      <a16:colId xmlns:a16="http://schemas.microsoft.com/office/drawing/2014/main" val="1395935986"/>
                    </a:ext>
                  </a:extLst>
                </a:gridCol>
                <a:gridCol w="992124">
                  <a:extLst>
                    <a:ext uri="{9D8B030D-6E8A-4147-A177-3AD203B41FA5}">
                      <a16:colId xmlns:a16="http://schemas.microsoft.com/office/drawing/2014/main" val="15574030"/>
                    </a:ext>
                  </a:extLst>
                </a:gridCol>
                <a:gridCol w="992124">
                  <a:extLst>
                    <a:ext uri="{9D8B030D-6E8A-4147-A177-3AD203B41FA5}">
                      <a16:colId xmlns:a16="http://schemas.microsoft.com/office/drawing/2014/main" val="1282073709"/>
                    </a:ext>
                  </a:extLst>
                </a:gridCol>
                <a:gridCol w="992124">
                  <a:extLst>
                    <a:ext uri="{9D8B030D-6E8A-4147-A177-3AD203B41FA5}">
                      <a16:colId xmlns:a16="http://schemas.microsoft.com/office/drawing/2014/main" val="1011442532"/>
                    </a:ext>
                  </a:extLst>
                </a:gridCol>
              </a:tblGrid>
              <a:tr h="616036">
                <a:tc rowSpan="2">
                  <a:txBody>
                    <a:bodyPr/>
                    <a:lstStyle/>
                    <a:p>
                      <a:r>
                        <a:rPr lang="es-419" sz="1600" dirty="0"/>
                        <a:t>Momento</a:t>
                      </a:r>
                      <a:endParaRPr lang="es-CO" sz="1600" dirty="0"/>
                    </a:p>
                  </a:txBody>
                  <a:tcPr marL="78172" marR="78172" marT="39086" marB="39086" anchor="ctr"/>
                </a:tc>
                <a:tc rowSpan="2">
                  <a:txBody>
                    <a:bodyPr/>
                    <a:lstStyle/>
                    <a:p>
                      <a:r>
                        <a:rPr lang="es-CO" sz="1600"/>
                        <a:t>Fecha</a:t>
                      </a:r>
                    </a:p>
                  </a:txBody>
                  <a:tcPr marL="78172" marR="78172" marT="39086" marB="39086" anchor="ctr"/>
                </a:tc>
                <a:tc rowSpan="2">
                  <a:txBody>
                    <a:bodyPr/>
                    <a:lstStyle/>
                    <a:p>
                      <a:r>
                        <a:rPr lang="es-CO" sz="1600" dirty="0"/>
                        <a:t>Porcentaje</a:t>
                      </a:r>
                    </a:p>
                  </a:txBody>
                  <a:tcPr marL="78172" marR="78172" marT="39086" marB="39086" anchor="ctr"/>
                </a:tc>
                <a:tc rowSpan="2">
                  <a:txBody>
                    <a:bodyPr/>
                    <a:lstStyle/>
                    <a:p>
                      <a:r>
                        <a:rPr lang="es-CO" sz="1600" dirty="0"/>
                        <a:t>Autoevaluación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s-CO" sz="1600" dirty="0"/>
                        <a:t>Coevaluación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54916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/>
                        <a:t>Heteroevaluación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 sz="1600" dirty="0"/>
                    </a:p>
                  </a:txBody>
                  <a:tcPr marL="78172" marR="78172" marT="39086" marB="39086" anchor="ctr"/>
                </a:tc>
                <a:tc hMerge="1">
                  <a:txBody>
                    <a:bodyPr/>
                    <a:lstStyle/>
                    <a:p>
                      <a:endParaRPr lang="es-CO" sz="1600" dirty="0"/>
                    </a:p>
                  </a:txBody>
                  <a:tcPr marL="78172" marR="78172" marT="39086" marB="39086" anchor="ctr"/>
                </a:tc>
                <a:tc hMerge="1">
                  <a:txBody>
                    <a:bodyPr/>
                    <a:lstStyle/>
                    <a:p>
                      <a:endParaRPr lang="es-CO" sz="1600" dirty="0"/>
                    </a:p>
                  </a:txBody>
                  <a:tcPr marL="78172" marR="78172" marT="39086" marB="39086" anchor="ctr"/>
                </a:tc>
                <a:extLst>
                  <a:ext uri="{0D108BD9-81ED-4DB2-BD59-A6C34878D82A}">
                    <a16:rowId xmlns:a16="http://schemas.microsoft.com/office/drawing/2014/main" val="1644463131"/>
                  </a:ext>
                </a:extLst>
              </a:tr>
              <a:tr h="61603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Parcial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Certificación Academia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Talleres y ejercicios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Proyecto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76158"/>
                  </a:ext>
                </a:extLst>
              </a:tr>
              <a:tr h="943597">
                <a:tc>
                  <a:txBody>
                    <a:bodyPr/>
                    <a:lstStyle/>
                    <a:p>
                      <a:r>
                        <a:rPr lang="es-CO" sz="1900"/>
                        <a:t>Primer momento</a:t>
                      </a:r>
                    </a:p>
                  </a:txBody>
                  <a:tcPr marL="78172" marR="78172" marT="39086" marB="39086" anchor="ctr"/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28-ago</a:t>
                      </a:r>
                    </a:p>
                  </a:txBody>
                  <a:tcPr marL="78172" marR="78172" marT="39086" marB="39086" anchor="ctr"/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30%</a:t>
                      </a:r>
                    </a:p>
                  </a:txBody>
                  <a:tcPr marL="78172" marR="78172" marT="39086" marB="39086" anchor="ctr"/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2%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3%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70%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10%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15%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-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145038"/>
                  </a:ext>
                </a:extLst>
              </a:tr>
              <a:tr h="1232072">
                <a:tc>
                  <a:txBody>
                    <a:bodyPr/>
                    <a:lstStyle/>
                    <a:p>
                      <a:r>
                        <a:rPr lang="es-CO" sz="1900"/>
                        <a:t>Segundo momento</a:t>
                      </a:r>
                    </a:p>
                  </a:txBody>
                  <a:tcPr marL="78172" marR="78172" marT="39086" marB="39086" anchor="ctr"/>
                </a:tc>
                <a:tc>
                  <a:txBody>
                    <a:bodyPr/>
                    <a:lstStyle/>
                    <a:p>
                      <a:r>
                        <a:rPr lang="es-CO" sz="1900"/>
                        <a:t>2-oct</a:t>
                      </a:r>
                    </a:p>
                  </a:txBody>
                  <a:tcPr marL="78172" marR="78172" marT="39086" marB="39086" anchor="ctr"/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30%</a:t>
                      </a:r>
                    </a:p>
                  </a:txBody>
                  <a:tcPr marL="78172" marR="78172" marT="39086" marB="39086" anchor="ctr"/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2%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3%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70%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10%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15%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-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466065"/>
                  </a:ext>
                </a:extLst>
              </a:tr>
              <a:tr h="943597">
                <a:tc>
                  <a:txBody>
                    <a:bodyPr/>
                    <a:lstStyle/>
                    <a:p>
                      <a:r>
                        <a:rPr lang="es-CO" sz="1900"/>
                        <a:t>Tercer momento</a:t>
                      </a:r>
                    </a:p>
                  </a:txBody>
                  <a:tcPr marL="78172" marR="78172" marT="39086" marB="39086" anchor="ctr"/>
                </a:tc>
                <a:tc>
                  <a:txBody>
                    <a:bodyPr/>
                    <a:lstStyle/>
                    <a:p>
                      <a:r>
                        <a:rPr lang="es-CO" sz="1900"/>
                        <a:t>13-nov</a:t>
                      </a:r>
                    </a:p>
                  </a:txBody>
                  <a:tcPr marL="78172" marR="78172" marT="39086" marB="39086" anchor="ctr"/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40%</a:t>
                      </a:r>
                    </a:p>
                  </a:txBody>
                  <a:tcPr marL="78172" marR="78172" marT="39086" marB="39086" anchor="ctr"/>
                </a:tc>
                <a:tc>
                  <a:txBody>
                    <a:bodyPr/>
                    <a:lstStyle/>
                    <a:p>
                      <a:r>
                        <a:rPr lang="es-CO" sz="1900"/>
                        <a:t>2%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3%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50%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10%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15%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900" dirty="0"/>
                        <a:t>20%</a:t>
                      </a:r>
                    </a:p>
                  </a:txBody>
                  <a:tcPr marL="78172" marR="78172" marT="39086" marB="390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348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8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ED6D620-4E76-3226-9F65-094BFC5E9976}"/>
              </a:ext>
            </a:extLst>
          </p:cNvPr>
          <p:cNvSpPr txBox="1"/>
          <p:nvPr/>
        </p:nvSpPr>
        <p:spPr>
          <a:xfrm>
            <a:off x="3567663" y="835626"/>
            <a:ext cx="4143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Recomendaciones</a:t>
            </a:r>
          </a:p>
          <a:p>
            <a:pPr algn="ctr"/>
            <a:r>
              <a:rPr lang="es-CO" sz="2000" b="1" dirty="0" err="1">
                <a:solidFill>
                  <a:schemeClr val="accent1"/>
                </a:solidFill>
              </a:rPr>
              <a:t>Recommendations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CF74D3-AD71-8ECE-4322-0E5499356277}"/>
              </a:ext>
            </a:extLst>
          </p:cNvPr>
          <p:cNvSpPr txBox="1"/>
          <p:nvPr/>
        </p:nvSpPr>
        <p:spPr>
          <a:xfrm>
            <a:off x="1139154" y="1803087"/>
            <a:ext cx="946788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 fontAlgn="base">
              <a:buFont typeface="+mj-lt"/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Si no me siento capacitado para el parcial, puedo no entrar y pagar diferido o intentarlo. El diferido, con más de 15 días de estudio, será más complejo.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Si no entrego actividades a tiempo, tengo 24 horas para enviarlas por correo. Sin excusa válida, la nota será cero y se calificará sobre 3.0.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Si falto a un quiz sorpresa, solo se repondrá con excusa válida; de lo contrario, no contará.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Las actividades en clase deben entregarse 10 minutos antes del cierre en plataforma. Si no se entrega a tiempo, se calificará sobre 3.0, únicamente aquellas durante el plazo de entrega tardía, normalmente será 10 min.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Usar el repositorio de apoyo para bajar material y ejemplos realizado en clase: 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hlinkClick r:id="rId2"/>
              </a:rPr>
              <a:t>https://github.com/code-corhuila/base-datos-i-2024-b.git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Usar únicamente Moodle con plataforma de entrega oficial para las actividades.</a:t>
            </a:r>
          </a:p>
          <a:p>
            <a:pPr marL="342900" indent="-342900" algn="just" rtl="0" fontAlgn="base">
              <a:buFont typeface="+mj-lt"/>
              <a:buAutoNum type="arabicPeriod"/>
            </a:pP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Medio de comunicación oficial, grupo </a:t>
            </a:r>
            <a:r>
              <a:rPr lang="es-ES" sz="1800" b="1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2024-2 Base de Datos I</a:t>
            </a:r>
            <a:r>
              <a:rPr lang="es-ES" sz="18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</a:p>
          <a:p>
            <a:pPr marL="342900" indent="-342900" algn="just" rtl="0" fontAlgn="base">
              <a:buFont typeface="+mj-lt"/>
              <a:buAutoNum type="arabicPeriod"/>
            </a:pPr>
            <a:endParaRPr lang="es-ES" sz="180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  <a:p>
            <a:pPr marL="342900" indent="-342900" algn="just" rtl="0" fontAlgn="base">
              <a:buFont typeface="+mj-lt"/>
              <a:buAutoNum type="arabicPeriod"/>
            </a:pPr>
            <a:endParaRPr lang="es-ES" sz="1800" dirty="0">
              <a:solidFill>
                <a:srgbClr val="000000"/>
              </a:solidFill>
              <a:highlight>
                <a:srgbClr val="FFFFFF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267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7033B3-7F62-4FA6-A164-5EFE2DDF5768}"/>
              </a:ext>
            </a:extLst>
          </p:cNvPr>
          <p:cNvSpPr txBox="1"/>
          <p:nvPr/>
        </p:nvSpPr>
        <p:spPr>
          <a:xfrm>
            <a:off x="3229336" y="229868"/>
            <a:ext cx="4143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Tutorías</a:t>
            </a:r>
          </a:p>
          <a:p>
            <a:pPr algn="ctr"/>
            <a:r>
              <a:rPr lang="es-CO" sz="2000" b="1" dirty="0" err="1">
                <a:solidFill>
                  <a:schemeClr val="accent1"/>
                </a:solidFill>
              </a:rPr>
              <a:t>Mentoring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20CC537-A1BD-880D-7315-FD38C1DAE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271241"/>
              </p:ext>
            </p:extLst>
          </p:nvPr>
        </p:nvGraphicFramePr>
        <p:xfrm>
          <a:off x="2683511" y="1114537"/>
          <a:ext cx="5419372" cy="37401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686">
                  <a:extLst>
                    <a:ext uri="{9D8B030D-6E8A-4147-A177-3AD203B41FA5}">
                      <a16:colId xmlns:a16="http://schemas.microsoft.com/office/drawing/2014/main" val="2062478438"/>
                    </a:ext>
                  </a:extLst>
                </a:gridCol>
                <a:gridCol w="2709686">
                  <a:extLst>
                    <a:ext uri="{9D8B030D-6E8A-4147-A177-3AD203B41FA5}">
                      <a16:colId xmlns:a16="http://schemas.microsoft.com/office/drawing/2014/main" val="1318098506"/>
                    </a:ext>
                  </a:extLst>
                </a:gridCol>
              </a:tblGrid>
              <a:tr h="300624">
                <a:tc>
                  <a:txBody>
                    <a:bodyPr/>
                    <a:lstStyle/>
                    <a:p>
                      <a:r>
                        <a:rPr lang="es-CO" dirty="0"/>
                        <a:t>Tutoría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Fecha Tutoría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3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Parcial Primer Corte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Última Semana de Agosto – Virtual Grupal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56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Parcial Segundo Corte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Primera Semana de Octubre – Virtual Grupal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7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Parcial Tercer Corte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Tercer Semana de Noviembre – Virtual Grupal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766535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99B760FE-C794-66D4-A316-42F9EBD92560}"/>
              </a:ext>
            </a:extLst>
          </p:cNvPr>
          <p:cNvSpPr txBox="1"/>
          <p:nvPr/>
        </p:nvSpPr>
        <p:spPr>
          <a:xfrm>
            <a:off x="1456962" y="5166804"/>
            <a:ext cx="9250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En caso de requerir tutoría presencial individual o grupal, escribir al correo: </a:t>
            </a:r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  <a:hlinkClick r:id="rId2"/>
              </a:rPr>
              <a:t>jesus.gonzalez@corhuila.edu.co</a:t>
            </a:r>
            <a:r>
              <a:rPr lang="es-ES" sz="24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– Sin correo solicitando no se realizará la tutoría. Horario según acuerdo pedagógico</a:t>
            </a:r>
          </a:p>
        </p:txBody>
      </p:sp>
    </p:spTree>
    <p:extLst>
      <p:ext uri="{BB962C8B-B14F-4D97-AF65-F5344CB8AC3E}">
        <p14:creationId xmlns:p14="http://schemas.microsoft.com/office/powerpoint/2010/main" val="248863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7033B3-7F62-4FA6-A164-5EFE2DDF5768}"/>
              </a:ext>
            </a:extLst>
          </p:cNvPr>
          <p:cNvSpPr txBox="1"/>
          <p:nvPr/>
        </p:nvSpPr>
        <p:spPr>
          <a:xfrm>
            <a:off x="3229336" y="229868"/>
            <a:ext cx="4143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/>
              <a:t>Acerca del Profesor</a:t>
            </a:r>
          </a:p>
          <a:p>
            <a:pPr algn="ctr"/>
            <a:r>
              <a:rPr lang="es-CO" sz="2000" b="1">
                <a:solidFill>
                  <a:schemeClr val="accent1"/>
                </a:solidFill>
              </a:rPr>
              <a:t>About Professor</a:t>
            </a:r>
            <a:endParaRPr lang="es-CO" sz="2000" b="1" dirty="0">
              <a:solidFill>
                <a:schemeClr val="accent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CED8BF-46B5-6B52-66DA-CA642C2C5AF3}"/>
              </a:ext>
            </a:extLst>
          </p:cNvPr>
          <p:cNvSpPr txBox="1"/>
          <p:nvPr/>
        </p:nvSpPr>
        <p:spPr>
          <a:xfrm>
            <a:off x="4421530" y="1392009"/>
            <a:ext cx="75582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Desarrollador Full </a:t>
            </a:r>
            <a:r>
              <a:rPr lang="es-ES" sz="2000" dirty="0" err="1"/>
              <a:t>Stack</a:t>
            </a:r>
            <a:r>
              <a:rPr lang="es-ES" sz="2000" dirty="0"/>
              <a:t> con más de seis años de experiencia en Java, especializado en soluciones escalables con Spring </a:t>
            </a:r>
            <a:r>
              <a:rPr lang="es-ES" sz="2000" dirty="0" err="1"/>
              <a:t>Boot</a:t>
            </a:r>
            <a:r>
              <a:rPr lang="es-ES" sz="2000" dirty="0"/>
              <a:t> y </a:t>
            </a:r>
            <a:r>
              <a:rPr lang="es-ES" sz="2000" dirty="0" err="1"/>
              <a:t>js</a:t>
            </a:r>
            <a:r>
              <a:rPr lang="es-ES" sz="2000" dirty="0"/>
              <a:t>. Además, siete años de experiencia en la enseñanza y docencia de</a:t>
            </a:r>
          </a:p>
          <a:p>
            <a:r>
              <a:rPr lang="es-ES" sz="2000" dirty="0"/>
              <a:t>desarrollo de software, incluyendo liderazgo y trabajo en equipo.</a:t>
            </a:r>
          </a:p>
          <a:p>
            <a:endParaRPr lang="es-ES" sz="2000" dirty="0"/>
          </a:p>
          <a:p>
            <a:r>
              <a:rPr lang="es-ES" sz="2000" dirty="0"/>
              <a:t>Titulado en Ingeniería de Sistemas y Magíster en Gerenciade Sistemas de Información y Proyectos Tecnológicos, con Especialización en Gestión y Seguridad de Bases de Datos. </a:t>
            </a:r>
          </a:p>
        </p:txBody>
      </p:sp>
      <p:pic>
        <p:nvPicPr>
          <p:cNvPr id="7" name="Imagen 6" descr="Un hombre parado de frente&#10;&#10;Descripción generada automáticamente con confianza media">
            <a:extLst>
              <a:ext uri="{FF2B5EF4-FFF2-40B4-BE49-F238E27FC236}">
                <a16:creationId xmlns:a16="http://schemas.microsoft.com/office/drawing/2014/main" id="{5F9BD851-67BD-D7EB-B5AF-4B47D45E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20" y="1299892"/>
            <a:ext cx="2880328" cy="44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908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717</Words>
  <Application>Microsoft Office PowerPoint</Application>
  <PresentationFormat>Personalizado</PresentationFormat>
  <Paragraphs>102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Jes�s Ariel Gonz�lez Bonilla</cp:lastModifiedBy>
  <cp:revision>114</cp:revision>
  <dcterms:created xsi:type="dcterms:W3CDTF">2020-08-21T13:03:05Z</dcterms:created>
  <dcterms:modified xsi:type="dcterms:W3CDTF">2024-08-08T22:59:13Z</dcterms:modified>
</cp:coreProperties>
</file>